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8" r:id="rId1"/>
  </p:sldMasterIdLst>
  <p:notesMasterIdLst>
    <p:notesMasterId r:id="rId21"/>
  </p:notesMasterIdLst>
  <p:handoutMasterIdLst>
    <p:handoutMasterId r:id="rId22"/>
  </p:handoutMasterIdLst>
  <p:sldIdLst>
    <p:sldId id="317" r:id="rId2"/>
    <p:sldId id="320" r:id="rId3"/>
    <p:sldId id="322" r:id="rId4"/>
    <p:sldId id="324" r:id="rId5"/>
    <p:sldId id="325" r:id="rId6"/>
    <p:sldId id="326" r:id="rId7"/>
    <p:sldId id="327" r:id="rId8"/>
    <p:sldId id="328" r:id="rId9"/>
    <p:sldId id="329" r:id="rId10"/>
    <p:sldId id="330" r:id="rId11"/>
    <p:sldId id="331" r:id="rId12"/>
    <p:sldId id="332" r:id="rId13"/>
    <p:sldId id="337" r:id="rId14"/>
    <p:sldId id="338" r:id="rId15"/>
    <p:sldId id="333" r:id="rId16"/>
    <p:sldId id="334" r:id="rId17"/>
    <p:sldId id="335" r:id="rId18"/>
    <p:sldId id="336" r:id="rId19"/>
    <p:sldId id="321" r:id="rId20"/>
  </p:sldIdLst>
  <p:sldSz cx="9144000" cy="5143500" type="screen16x9"/>
  <p:notesSz cx="7099300" cy="10234613"/>
  <p:defaultTextStyle>
    <a:defPPr>
      <a:defRPr lang="pt-B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zabela Fernandes Simao" initials="IFS" lastIdx="14" clrIdx="0"/>
  <p:cmAuthor id="2" name="Rogerio de Oliveira" initials="RdO" lastIdx="7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91D2E"/>
    <a:srgbClr val="F2F2F2"/>
    <a:srgbClr val="006666"/>
    <a:srgbClr val="008080"/>
    <a:srgbClr val="EBE5F3"/>
    <a:srgbClr val="FF00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DA37D80-6434-44D0-A028-1B22A696006F}" styleName="Estilo Claro 3 - Ênfas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59" autoAdjust="0"/>
    <p:restoredTop sz="95592" autoAdjust="0"/>
  </p:normalViewPr>
  <p:slideViewPr>
    <p:cSldViewPr>
      <p:cViewPr varScale="1">
        <p:scale>
          <a:sx n="185" d="100"/>
          <a:sy n="185" d="100"/>
        </p:scale>
        <p:origin x="192" y="30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4568" y="224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34769896-4812-4926-87E9-22B60FBD0D4B}" type="slidenum">
              <a:rPr lang="pt-BR" altLang="pt-BR"/>
              <a:pPr>
                <a:defRPr/>
              </a:pPr>
              <a:t>‹#›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920380279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613" y="4860925"/>
            <a:ext cx="5680075" cy="4605338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1175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1175"/>
          </a:xfrm>
          <a:prstGeom prst="rect">
            <a:avLst/>
          </a:prstGeom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3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B638B10-F272-4A3F-8A23-AD36BC25C462}" type="slidenum">
              <a:rPr lang="pt-BR" altLang="pt-BR"/>
              <a:pPr>
                <a:defRPr/>
              </a:pPr>
              <a:t>‹#›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2213397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6389" name="Espaço Reservado para Número de Slide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90C37E4-AB33-42BA-B820-BCFF87594F62}" type="slidenum">
              <a:rPr lang="pt-BR" altLang="pt-BR" smtClean="0">
                <a:latin typeface="Calibri" panose="020F0502020204030204" pitchFamily="34" charset="0"/>
              </a:rPr>
              <a:pPr/>
              <a:t>2</a:t>
            </a:fld>
            <a:endParaRPr lang="pt-BR" altLang="pt-BR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970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Espaço Reservado para Anotações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pt-BR" alt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quarter" idx="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18437" name="Espaço Reservado para Número de Slide 4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1C478E29-EEF1-4AFB-AA55-1FCB12B1F8CD}" type="slidenum">
              <a:rPr lang="pt-BR" altLang="pt-BR" smtClean="0">
                <a:latin typeface="Calibri" panose="020F0502020204030204" pitchFamily="34" charset="0"/>
              </a:rPr>
              <a:pPr/>
              <a:t>19</a:t>
            </a:fld>
            <a:endParaRPr lang="pt-BR" altLang="pt-BR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726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ibm.biz/brunosilv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://ibm.biz/brunosilv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://ibm.biz/brunosilv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ertura- T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5496" y="627534"/>
            <a:ext cx="4490536" cy="4464496"/>
            <a:chOff x="-36512" y="699542"/>
            <a:chExt cx="4490536" cy="4464496"/>
          </a:xfrm>
        </p:grpSpPr>
        <p:pic>
          <p:nvPicPr>
            <p:cNvPr id="11" name="Picture 2" descr="Resultado de imagem para mackenzie logo transparent background"/>
            <p:cNvPicPr>
              <a:picLocks noChangeAspect="1" noChangeArrowheads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43" b="25000"/>
            <a:stretch/>
          </p:blipFill>
          <p:spPr bwMode="auto">
            <a:xfrm>
              <a:off x="35496" y="843558"/>
              <a:ext cx="4418528" cy="432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 userDrawn="1"/>
          </p:nvSpPr>
          <p:spPr>
            <a:xfrm>
              <a:off x="-36512" y="699542"/>
              <a:ext cx="4490536" cy="4464496"/>
            </a:xfrm>
            <a:prstGeom prst="rect">
              <a:avLst/>
            </a:prstGeom>
            <a:solidFill>
              <a:srgbClr val="F2F2F2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Retângulo 5"/>
          <p:cNvSpPr/>
          <p:nvPr userDrawn="1"/>
        </p:nvSpPr>
        <p:spPr>
          <a:xfrm>
            <a:off x="0" y="4659981"/>
            <a:ext cx="9144000" cy="298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971600" y="842057"/>
            <a:ext cx="7200800" cy="1102519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pt-BR" dirty="0"/>
              <a:t>Edite o nome do Curso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971600" y="2160600"/>
            <a:ext cx="7200800" cy="913705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3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Edite o nome da Disciplina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971600" y="3291631"/>
            <a:ext cx="7200800" cy="576263"/>
          </a:xfrm>
          <a:prstGeom prst="rect">
            <a:avLst/>
          </a:prstGeom>
        </p:spPr>
        <p:txBody>
          <a:bodyPr/>
          <a:lstStyle>
            <a:lvl1pPr algn="ctr">
              <a:defRPr lang="en-US" sz="20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err="1"/>
              <a:t>Edite</a:t>
            </a:r>
            <a:r>
              <a:rPr lang="en-US" dirty="0"/>
              <a:t> o </a:t>
            </a:r>
            <a:r>
              <a:rPr lang="en-US" dirty="0" err="1"/>
              <a:t>nome</a:t>
            </a:r>
            <a:r>
              <a:rPr lang="en-US" dirty="0"/>
              <a:t> do Professor</a:t>
            </a:r>
          </a:p>
        </p:txBody>
      </p:sp>
      <p:pic>
        <p:nvPicPr>
          <p:cNvPr id="13" name="Picture 2" descr="Resultado de imagem para mackenzie faculdade de computaÃ§Ã£o e informatica logo transparent background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4208" y="4668032"/>
            <a:ext cx="2552528" cy="39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4795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ertura-Top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22900" y="651128"/>
            <a:ext cx="4490536" cy="4464496"/>
            <a:chOff x="-36512" y="699542"/>
            <a:chExt cx="4490536" cy="4464496"/>
          </a:xfrm>
        </p:grpSpPr>
        <p:pic>
          <p:nvPicPr>
            <p:cNvPr id="11" name="Picture 2" descr="Resultado de imagem para mackenzie logo transparent background"/>
            <p:cNvPicPr>
              <a:picLocks noChangeAspect="1" noChangeArrowheads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43" b="25000"/>
            <a:stretch/>
          </p:blipFill>
          <p:spPr bwMode="auto">
            <a:xfrm>
              <a:off x="35496" y="843558"/>
              <a:ext cx="4418528" cy="432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Rectangle 11"/>
            <p:cNvSpPr/>
            <p:nvPr userDrawn="1"/>
          </p:nvSpPr>
          <p:spPr>
            <a:xfrm>
              <a:off x="-36512" y="699542"/>
              <a:ext cx="4490536" cy="4464496"/>
            </a:xfrm>
            <a:prstGeom prst="rect">
              <a:avLst/>
            </a:prstGeom>
            <a:solidFill>
              <a:srgbClr val="F2F2F2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ítulo 1"/>
          <p:cNvSpPr>
            <a:spLocks noGrp="1"/>
          </p:cNvSpPr>
          <p:nvPr>
            <p:ph type="ctrTitle" hasCustomPrompt="1"/>
          </p:nvPr>
        </p:nvSpPr>
        <p:spPr>
          <a:xfrm>
            <a:off x="971600" y="1851670"/>
            <a:ext cx="7200800" cy="144016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000" baseline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pt-BR" dirty="0"/>
              <a:t>Edite o nome do Capítulo ou Sessão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07504" y="699542"/>
            <a:ext cx="89289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tângulo 5"/>
          <p:cNvSpPr/>
          <p:nvPr userDrawn="1"/>
        </p:nvSpPr>
        <p:spPr>
          <a:xfrm>
            <a:off x="-3016" y="4843203"/>
            <a:ext cx="9144000" cy="2986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Pós-Graduação em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Aprendizagem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Máquina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Inteligência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Artificial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Disciplina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Classificação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– Professor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Bruno Silva –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3"/>
              </a:rPr>
              <a:t>http://ibm.biz/brunosilva</a:t>
            </a:r>
            <a:endParaRPr kumimoji="0" lang="pt-BR" sz="105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5614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o Corr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07504" y="699542"/>
            <a:ext cx="89289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 userDrawn="1"/>
        </p:nvSpPr>
        <p:spPr>
          <a:xfrm>
            <a:off x="107504" y="339501"/>
            <a:ext cx="288033" cy="154663"/>
          </a:xfrm>
          <a:prstGeom prst="rect">
            <a:avLst/>
          </a:prstGeom>
          <a:solidFill>
            <a:srgbClr val="E91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8736286" y="4842020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FD558D1-8F36-4DDD-A3F4-854868EA4DFB}" type="slidenum">
              <a:rPr lang="en-US" sz="1200" smtClean="0">
                <a:solidFill>
                  <a:srgbClr val="FF0000"/>
                </a:solidFill>
              </a:rPr>
              <a:t>‹#›</a:t>
            </a:fld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3" name="Retângulo 5">
            <a:extLst>
              <a:ext uri="{FF2B5EF4-FFF2-40B4-BE49-F238E27FC236}">
                <a16:creationId xmlns:a16="http://schemas.microsoft.com/office/drawing/2014/main" id="{578FF984-9E69-9B47-A5E7-C74F3DE220F2}"/>
              </a:ext>
            </a:extLst>
          </p:cNvPr>
          <p:cNvSpPr/>
          <p:nvPr userDrawn="1"/>
        </p:nvSpPr>
        <p:spPr>
          <a:xfrm>
            <a:off x="-3016" y="4843203"/>
            <a:ext cx="9144000" cy="2986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Pós-Graduação em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Aprendizagem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Máquina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Inteligência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Artificial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Disciplina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Classificação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– Professor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Bruno Silva –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http://ibm.biz/brunosilva</a:t>
            </a:r>
            <a:endParaRPr kumimoji="0" lang="pt-BR" sz="105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3C14ED1-5466-8443-A483-9807060F9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6294"/>
            <a:ext cx="8363272" cy="872885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pt-BR" dirty="0"/>
              <a:t>Clique para editar o estilo do título mestre</a:t>
            </a:r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AACE9713-4BB3-5E4C-B9AC-51B473527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31591"/>
            <a:ext cx="8363272" cy="34563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448438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exto Corr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 hasCustomPrompt="1"/>
          </p:nvPr>
        </p:nvSpPr>
        <p:spPr>
          <a:xfrm>
            <a:off x="107504" y="761610"/>
            <a:ext cx="8628782" cy="387502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buFont typeface="Arial" panose="020B0604020202020204" pitchFamily="34" charset="0"/>
              <a:buChar char="•"/>
              <a:defRPr sz="2800" baseline="0">
                <a:solidFill>
                  <a:schemeClr val="tx1"/>
                </a:solidFill>
              </a:defRPr>
            </a:lvl1pPr>
            <a:lvl2pPr marL="914400" indent="-457200">
              <a:buFont typeface="Arial" panose="020B0604020202020204" pitchFamily="34" charset="0"/>
              <a:buChar char="•"/>
              <a:defRPr sz="24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</a:lstStyle>
          <a:p>
            <a:pPr lvl="0"/>
            <a:r>
              <a:rPr lang="pt-BR" dirty="0"/>
              <a:t>Clique para editar os estilos do texto mestre</a:t>
            </a:r>
          </a:p>
          <a:p>
            <a:pPr lvl="1"/>
            <a:r>
              <a:rPr lang="pt-BR" dirty="0" err="1"/>
              <a:t>Subtitulo</a:t>
            </a:r>
            <a:endParaRPr lang="pt-BR" dirty="0"/>
          </a:p>
          <a:p>
            <a:pPr lvl="1"/>
            <a:r>
              <a:rPr lang="pt-BR" dirty="0" err="1"/>
              <a:t>Asdad</a:t>
            </a:r>
            <a:endParaRPr lang="pt-BR" dirty="0"/>
          </a:p>
          <a:p>
            <a:pPr lvl="2"/>
            <a:r>
              <a:rPr lang="pt-BR" dirty="0" err="1"/>
              <a:t>aasdads</a:t>
            </a:r>
            <a:endParaRPr lang="pt-BR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07504" y="699542"/>
            <a:ext cx="89289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67544" y="110484"/>
            <a:ext cx="8208912" cy="526990"/>
          </a:xfrm>
          <a:prstGeom prst="rect">
            <a:avLst/>
          </a:prstGeom>
        </p:spPr>
        <p:txBody>
          <a:bodyPr/>
          <a:lstStyle>
            <a:lvl1pPr algn="l">
              <a:defRPr sz="3200" baseline="0"/>
            </a:lvl1pPr>
          </a:lstStyle>
          <a:p>
            <a:r>
              <a:rPr lang="en-US" dirty="0" err="1"/>
              <a:t>Edite</a:t>
            </a:r>
            <a:r>
              <a:rPr lang="en-US" dirty="0"/>
              <a:t> o </a:t>
            </a:r>
            <a:r>
              <a:rPr lang="en-US" dirty="0" err="1"/>
              <a:t>Título</a:t>
            </a:r>
            <a:r>
              <a:rPr lang="en-US" dirty="0"/>
              <a:t> do Slide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107504" y="339501"/>
            <a:ext cx="288033" cy="154663"/>
          </a:xfrm>
          <a:prstGeom prst="rect">
            <a:avLst/>
          </a:prstGeom>
          <a:solidFill>
            <a:srgbClr val="E91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 userDrawn="1"/>
        </p:nvSpPr>
        <p:spPr>
          <a:xfrm>
            <a:off x="8736286" y="4842020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FD558D1-8F36-4DDD-A3F4-854868EA4DFB}" type="slidenum">
              <a:rPr lang="en-US" sz="1200" smtClean="0">
                <a:solidFill>
                  <a:srgbClr val="FF0000"/>
                </a:solidFill>
              </a:rPr>
              <a:t>‹#›</a:t>
            </a:fld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3" name="Retângulo 5">
            <a:extLst>
              <a:ext uri="{FF2B5EF4-FFF2-40B4-BE49-F238E27FC236}">
                <a16:creationId xmlns:a16="http://schemas.microsoft.com/office/drawing/2014/main" id="{578FF984-9E69-9B47-A5E7-C74F3DE220F2}"/>
              </a:ext>
            </a:extLst>
          </p:cNvPr>
          <p:cNvSpPr/>
          <p:nvPr userDrawn="1"/>
        </p:nvSpPr>
        <p:spPr>
          <a:xfrm>
            <a:off x="-3016" y="4843203"/>
            <a:ext cx="9144000" cy="2986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Pós-Graduação em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Aprendizagem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Máquina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050" i="1" kern="1200" dirty="0" err="1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Inteligência</a:t>
            </a:r>
            <a:r>
              <a:rPr lang="en-US" sz="1050" i="1" kern="1200" dirty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 Artificial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Disciplina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Classificação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– Professor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Bruno Silva – </a:t>
            </a:r>
            <a:r>
              <a:rPr kumimoji="0" lang="pt-BR" sz="1050" b="0" i="1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  <a:cs typeface="+mn-cs"/>
                <a:hlinkClick r:id="rId2"/>
              </a:rPr>
              <a:t>http://ibm.biz/brunosilva</a:t>
            </a:r>
            <a:endParaRPr kumimoji="0" lang="pt-BR" sz="105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0229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exto Corr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35496" y="627534"/>
            <a:ext cx="4490536" cy="4464496"/>
            <a:chOff x="-36512" y="699542"/>
            <a:chExt cx="4490536" cy="4464496"/>
          </a:xfrm>
        </p:grpSpPr>
        <p:pic>
          <p:nvPicPr>
            <p:cNvPr id="15" name="Picture 2" descr="Resultado de imagem para mackenzie logo transparent background"/>
            <p:cNvPicPr>
              <a:picLocks noChangeAspect="1" noChangeArrowheads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43" b="25000"/>
            <a:stretch/>
          </p:blipFill>
          <p:spPr bwMode="auto">
            <a:xfrm>
              <a:off x="35496" y="843558"/>
              <a:ext cx="4418528" cy="432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15"/>
            <p:cNvSpPr/>
            <p:nvPr userDrawn="1"/>
          </p:nvSpPr>
          <p:spPr>
            <a:xfrm>
              <a:off x="-36512" y="699542"/>
              <a:ext cx="4490536" cy="4464496"/>
            </a:xfrm>
            <a:prstGeom prst="rect">
              <a:avLst/>
            </a:prstGeom>
            <a:solidFill>
              <a:srgbClr val="F2F2F2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Imagem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0925" y="1344613"/>
            <a:ext cx="1949450" cy="194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aixaDeTexto 9"/>
          <p:cNvSpPr txBox="1">
            <a:spLocks noChangeArrowheads="1"/>
          </p:cNvSpPr>
          <p:nvPr userDrawn="1"/>
        </p:nvSpPr>
        <p:spPr bwMode="auto">
          <a:xfrm>
            <a:off x="3408363" y="3063875"/>
            <a:ext cx="2316162" cy="307975"/>
          </a:xfrm>
          <a:prstGeom prst="rect">
            <a:avLst/>
          </a:prstGeom>
          <a:noFill/>
          <a:ln>
            <a:noFill/>
          </a:ln>
        </p:spPr>
        <p:txBody>
          <a:bodyPr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pt-BR" altLang="pt-BR" sz="1400">
                <a:solidFill>
                  <a:srgbClr val="4D4D4D"/>
                </a:solidFill>
              </a:rPr>
              <a:t>Clique aqui para assistir</a:t>
            </a:r>
          </a:p>
        </p:txBody>
      </p:sp>
      <p:sp>
        <p:nvSpPr>
          <p:cNvPr id="21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1691680" y="3507854"/>
            <a:ext cx="5760640" cy="432048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0000"/>
              </a:lnSpc>
              <a:buNone/>
              <a:defRPr sz="2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07604" y="4099334"/>
            <a:ext cx="7128792" cy="2572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0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107504" y="699542"/>
            <a:ext cx="8928992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7544" y="108352"/>
            <a:ext cx="7670676" cy="519182"/>
          </a:xfrm>
          <a:prstGeom prst="rect">
            <a:avLst/>
          </a:prstGeom>
        </p:spPr>
        <p:txBody>
          <a:bodyPr/>
          <a:lstStyle>
            <a:lvl1pPr algn="l">
              <a:defRPr sz="3200"/>
            </a:lvl1pPr>
          </a:lstStyle>
          <a:p>
            <a:r>
              <a:rPr lang="en-US" dirty="0" err="1"/>
              <a:t>Edite</a:t>
            </a:r>
            <a:r>
              <a:rPr lang="en-US" dirty="0"/>
              <a:t> o </a:t>
            </a:r>
            <a:r>
              <a:rPr lang="en-US" dirty="0" err="1"/>
              <a:t>Título</a:t>
            </a:r>
            <a:r>
              <a:rPr lang="en-US" dirty="0"/>
              <a:t> do Slide</a:t>
            </a:r>
          </a:p>
        </p:txBody>
      </p:sp>
      <p:sp>
        <p:nvSpPr>
          <p:cNvPr id="23" name="Rectangle 22"/>
          <p:cNvSpPr/>
          <p:nvPr userDrawn="1"/>
        </p:nvSpPr>
        <p:spPr>
          <a:xfrm>
            <a:off x="107504" y="339501"/>
            <a:ext cx="288033" cy="154663"/>
          </a:xfrm>
          <a:prstGeom prst="rect">
            <a:avLst/>
          </a:prstGeom>
          <a:solidFill>
            <a:srgbClr val="E91D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tângulo 5"/>
          <p:cNvSpPr/>
          <p:nvPr userDrawn="1"/>
        </p:nvSpPr>
        <p:spPr>
          <a:xfrm>
            <a:off x="0" y="4659981"/>
            <a:ext cx="9144000" cy="2986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sp>
        <p:nvSpPr>
          <p:cNvPr id="25" name="TextBox 24"/>
          <p:cNvSpPr txBox="1"/>
          <p:nvPr userDrawn="1"/>
        </p:nvSpPr>
        <p:spPr>
          <a:xfrm>
            <a:off x="8244408" y="467101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3FD558D1-8F36-4DDD-A3F4-854868EA4DFB}" type="slidenum">
              <a:rPr lang="en-US" sz="1200" smtClean="0">
                <a:solidFill>
                  <a:srgbClr val="FF0000"/>
                </a:solidFill>
              </a:rPr>
              <a:t>‹#›</a:t>
            </a:fld>
            <a:endParaRPr lang="en-US" sz="1200" dirty="0">
              <a:solidFill>
                <a:srgbClr val="FF0000"/>
              </a:solidFill>
            </a:endParaRPr>
          </a:p>
        </p:txBody>
      </p:sp>
      <p:pic>
        <p:nvPicPr>
          <p:cNvPr id="27" name="Picture 2" descr="Resultado de imagem para mackenzie faculdade de computaÃ§Ã£o e informatica logo transparent background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289" y="4609916"/>
            <a:ext cx="2552528" cy="39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2733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35496" y="627534"/>
            <a:ext cx="4490536" cy="4464496"/>
            <a:chOff x="-36512" y="699542"/>
            <a:chExt cx="4490536" cy="4464496"/>
          </a:xfrm>
        </p:grpSpPr>
        <p:pic>
          <p:nvPicPr>
            <p:cNvPr id="5" name="Picture 2" descr="Resultado de imagem para mackenzie logo transparent background"/>
            <p:cNvPicPr>
              <a:picLocks noChangeAspect="1" noChangeArrowheads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43" b="25000"/>
            <a:stretch/>
          </p:blipFill>
          <p:spPr bwMode="auto">
            <a:xfrm>
              <a:off x="35496" y="843558"/>
              <a:ext cx="4418528" cy="432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/>
            <p:cNvSpPr/>
            <p:nvPr userDrawn="1"/>
          </p:nvSpPr>
          <p:spPr>
            <a:xfrm>
              <a:off x="-36512" y="699542"/>
              <a:ext cx="4490536" cy="4464496"/>
            </a:xfrm>
            <a:prstGeom prst="rect">
              <a:avLst/>
            </a:prstGeom>
            <a:solidFill>
              <a:srgbClr val="F2F2F2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026" name="Picture 2" descr="Resultado de imagem para mackenzie faculdade de computaÃ§Ã£o e informatica logo transparent background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2018156"/>
            <a:ext cx="7088511" cy="1107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7024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8456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pt-BR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5496" y="627534"/>
            <a:ext cx="4490536" cy="4464496"/>
            <a:chOff x="-36512" y="699542"/>
            <a:chExt cx="4490536" cy="4464496"/>
          </a:xfrm>
        </p:grpSpPr>
        <p:pic>
          <p:nvPicPr>
            <p:cNvPr id="1026" name="Picture 2" descr="Resultado de imagem para mackenzie logo transparent background"/>
            <p:cNvPicPr>
              <a:picLocks noChangeAspect="1" noChangeArrowheads="1"/>
            </p:cNvPicPr>
            <p:nvPr userDrawn="1"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43" b="25000"/>
            <a:stretch/>
          </p:blipFill>
          <p:spPr bwMode="auto">
            <a:xfrm>
              <a:off x="35496" y="843558"/>
              <a:ext cx="4418528" cy="43204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/>
            <p:cNvSpPr/>
            <p:nvPr userDrawn="1"/>
          </p:nvSpPr>
          <p:spPr>
            <a:xfrm>
              <a:off x="-36512" y="699542"/>
              <a:ext cx="4490536" cy="4464496"/>
            </a:xfrm>
            <a:prstGeom prst="rect">
              <a:avLst/>
            </a:prstGeom>
            <a:solidFill>
              <a:srgbClr val="F2F2F2">
                <a:alpha val="94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Picture 2" descr="Resultado de imagem para mackenzie faculdade de computaÃ§Ã£o e informatica logo transparent background"/>
          <p:cNvPicPr>
            <a:picLocks noChangeAspect="1" noChangeArrowheads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4064336"/>
            <a:ext cx="4496223" cy="70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2" r:id="rId1"/>
    <p:sldLayoutId id="2147484093" r:id="rId2"/>
    <p:sldLayoutId id="2147484094" r:id="rId3"/>
    <p:sldLayoutId id="2147484102" r:id="rId4"/>
    <p:sldLayoutId id="2147484098" r:id="rId5"/>
    <p:sldLayoutId id="2147484100" r:id="rId6"/>
    <p:sldLayoutId id="2147484101" r:id="rId7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9reHvktowLY?feature=oembed" TargetMode="External"/><Relationship Id="rId4" Type="http://schemas.openxmlformats.org/officeDocument/2006/relationships/hyperlink" Target="https://junyanz.github.io/CycleGAN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jonathan_hui/gan-whats-generative-adversarial-networks-and-its-application-f39ed278ef09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sbruno@br.ibm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4eIBisqx9_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LikxFZZO2sk?feature=oembed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4000" dirty="0"/>
              <a:t>Curso: </a:t>
            </a:r>
            <a:r>
              <a:rPr lang="en-US" sz="4000" dirty="0" err="1"/>
              <a:t>Aprendizagem</a:t>
            </a:r>
            <a:r>
              <a:rPr lang="en-US" sz="4000" dirty="0"/>
              <a:t> de </a:t>
            </a:r>
            <a:r>
              <a:rPr lang="en-US" sz="4000" dirty="0" err="1"/>
              <a:t>Máquina</a:t>
            </a:r>
            <a:r>
              <a:rPr lang="en-US" sz="4000" dirty="0"/>
              <a:t> </a:t>
            </a:r>
            <a:r>
              <a:rPr lang="en-US" sz="4000" dirty="0" err="1"/>
              <a:t>em</a:t>
            </a:r>
            <a:r>
              <a:rPr lang="en-US" sz="4000" dirty="0"/>
              <a:t> </a:t>
            </a:r>
            <a:r>
              <a:rPr lang="en-US" sz="4000" dirty="0" err="1"/>
              <a:t>Inteligência</a:t>
            </a:r>
            <a:r>
              <a:rPr lang="en-US" sz="4000" dirty="0"/>
              <a:t> Artificial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Disciplina: Classificação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t-BR" dirty="0"/>
              <a:t>Prof. Bruno Silva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056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BEB74-D832-8D40-9F01-8E24B683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Conceitos Chaves de </a:t>
            </a:r>
            <a:r>
              <a:rPr lang="pt-BR" dirty="0" err="1"/>
              <a:t>Deep</a:t>
            </a:r>
            <a:r>
              <a:rPr lang="pt-BR" dirty="0"/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2460B5-1D84-C041-A14E-B905863D1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•1943: Walter </a:t>
            </a:r>
            <a:r>
              <a:rPr lang="pt-BR" dirty="0" err="1"/>
              <a:t>Pitts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Warren </a:t>
            </a:r>
            <a:r>
              <a:rPr lang="pt-BR" dirty="0" err="1"/>
              <a:t>McCulloch</a:t>
            </a:r>
            <a:endParaRPr lang="pt-BR" dirty="0"/>
          </a:p>
          <a:p>
            <a:r>
              <a:rPr lang="pt-BR" dirty="0"/>
              <a:t>	</a:t>
            </a:r>
            <a:r>
              <a:rPr lang="pt-BR" dirty="0" err="1"/>
              <a:t>Computational</a:t>
            </a:r>
            <a:r>
              <a:rPr lang="pt-BR" dirty="0"/>
              <a:t> </a:t>
            </a:r>
            <a:r>
              <a:rPr lang="pt-BR" dirty="0" err="1"/>
              <a:t>models</a:t>
            </a:r>
            <a:r>
              <a:rPr lang="pt-BR" dirty="0"/>
              <a:t> for neural nets</a:t>
            </a:r>
          </a:p>
          <a:p>
            <a:r>
              <a:rPr lang="pt-BR" dirty="0"/>
              <a:t>•1957, 1962: Frank </a:t>
            </a:r>
            <a:r>
              <a:rPr lang="pt-BR" dirty="0" err="1"/>
              <a:t>Rosenblatt</a:t>
            </a:r>
            <a:endParaRPr lang="pt-BR" dirty="0"/>
          </a:p>
          <a:p>
            <a:r>
              <a:rPr lang="pt-BR" dirty="0"/>
              <a:t>	</a:t>
            </a:r>
            <a:r>
              <a:rPr lang="pt-BR" dirty="0" err="1"/>
              <a:t>Perceptron</a:t>
            </a:r>
            <a:r>
              <a:rPr lang="pt-BR" dirty="0"/>
              <a:t> (Single-</a:t>
            </a:r>
            <a:r>
              <a:rPr lang="pt-BR" dirty="0" err="1"/>
              <a:t>Layer</a:t>
            </a:r>
            <a:r>
              <a:rPr lang="pt-BR" dirty="0"/>
              <a:t> &amp; </a:t>
            </a:r>
            <a:r>
              <a:rPr lang="pt-BR" dirty="0" err="1"/>
              <a:t>Multi-Layer</a:t>
            </a:r>
            <a:r>
              <a:rPr lang="pt-BR" dirty="0"/>
              <a:t>)</a:t>
            </a:r>
          </a:p>
          <a:p>
            <a:r>
              <a:rPr lang="pt-BR" dirty="0"/>
              <a:t>•1965: </a:t>
            </a:r>
            <a:r>
              <a:rPr lang="pt-BR" dirty="0" err="1"/>
              <a:t>Alexey</a:t>
            </a:r>
            <a:r>
              <a:rPr lang="pt-BR" dirty="0"/>
              <a:t> </a:t>
            </a:r>
            <a:r>
              <a:rPr lang="pt-BR" dirty="0" err="1"/>
              <a:t>Ivakhnenkoand</a:t>
            </a:r>
            <a:r>
              <a:rPr lang="pt-BR" dirty="0"/>
              <a:t> V. G. Lapa</a:t>
            </a:r>
          </a:p>
          <a:p>
            <a:r>
              <a:rPr lang="pt-BR" dirty="0"/>
              <a:t>	Learning </a:t>
            </a:r>
            <a:r>
              <a:rPr lang="pt-BR" dirty="0" err="1"/>
              <a:t>algorithm</a:t>
            </a:r>
            <a:r>
              <a:rPr lang="pt-BR" dirty="0"/>
              <a:t> for MLP</a:t>
            </a:r>
          </a:p>
          <a:p>
            <a:r>
              <a:rPr lang="pt-BR" dirty="0"/>
              <a:t>•1970: </a:t>
            </a:r>
            <a:r>
              <a:rPr lang="pt-BR" dirty="0" err="1"/>
              <a:t>Seppo</a:t>
            </a:r>
            <a:r>
              <a:rPr lang="pt-BR" dirty="0"/>
              <a:t> </a:t>
            </a:r>
            <a:r>
              <a:rPr lang="pt-BR" dirty="0" err="1"/>
              <a:t>Linnainmaa</a:t>
            </a:r>
            <a:endParaRPr lang="pt-BR" dirty="0"/>
          </a:p>
          <a:p>
            <a:r>
              <a:rPr lang="pt-BR" dirty="0"/>
              <a:t>	</a:t>
            </a:r>
            <a:r>
              <a:rPr lang="pt-BR" dirty="0" err="1"/>
              <a:t>Backpropagation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automatic</a:t>
            </a:r>
            <a:r>
              <a:rPr lang="pt-BR" dirty="0"/>
              <a:t> </a:t>
            </a:r>
            <a:r>
              <a:rPr lang="pt-BR" dirty="0" err="1"/>
              <a:t>differentiation</a:t>
            </a:r>
            <a:endParaRPr lang="pt-BR" dirty="0"/>
          </a:p>
          <a:p>
            <a:r>
              <a:rPr lang="pt-BR" dirty="0"/>
              <a:t>•1979: </a:t>
            </a:r>
            <a:r>
              <a:rPr lang="pt-BR" dirty="0" err="1"/>
              <a:t>KunihikoFukushima</a:t>
            </a:r>
            <a:endParaRPr lang="pt-BR" dirty="0"/>
          </a:p>
          <a:p>
            <a:r>
              <a:rPr lang="pt-BR" dirty="0"/>
              <a:t>	</a:t>
            </a:r>
            <a:r>
              <a:rPr lang="pt-BR" dirty="0" err="1"/>
              <a:t>Convolutional</a:t>
            </a:r>
            <a:r>
              <a:rPr lang="pt-BR" dirty="0"/>
              <a:t> neural networks</a:t>
            </a:r>
          </a:p>
          <a:p>
            <a:r>
              <a:rPr lang="pt-BR" dirty="0"/>
              <a:t>•1982: John </a:t>
            </a:r>
            <a:r>
              <a:rPr lang="pt-BR" dirty="0" err="1"/>
              <a:t>Hopfield</a:t>
            </a:r>
            <a:endParaRPr lang="pt-BR" dirty="0"/>
          </a:p>
          <a:p>
            <a:r>
              <a:rPr lang="pt-BR" dirty="0"/>
              <a:t>	</a:t>
            </a:r>
            <a:r>
              <a:rPr lang="pt-BR" dirty="0" err="1"/>
              <a:t>Hopfield</a:t>
            </a:r>
            <a:r>
              <a:rPr lang="pt-BR" dirty="0"/>
              <a:t> networks (</a:t>
            </a:r>
            <a:r>
              <a:rPr lang="pt-BR" dirty="0" err="1"/>
              <a:t>recurrent</a:t>
            </a:r>
            <a:r>
              <a:rPr lang="pt-BR" dirty="0"/>
              <a:t> neural networks)</a:t>
            </a:r>
          </a:p>
        </p:txBody>
      </p:sp>
    </p:spTree>
    <p:extLst>
      <p:ext uri="{BB962C8B-B14F-4D97-AF65-F5344CB8AC3E}">
        <p14:creationId xmlns:p14="http://schemas.microsoft.com/office/powerpoint/2010/main" val="1092221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B5CB-9FFA-5D44-95C3-C5F29EB1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Deep</a:t>
            </a:r>
            <a:r>
              <a:rPr lang="pt-BR" dirty="0"/>
              <a:t> </a:t>
            </a:r>
            <a:r>
              <a:rPr lang="pt-BR" dirty="0" err="1"/>
              <a:t>learning</a:t>
            </a:r>
            <a:r>
              <a:rPr lang="pt-BR" dirty="0"/>
              <a:t> </a:t>
            </a:r>
            <a:r>
              <a:rPr lang="pt-BR" dirty="0" err="1"/>
              <a:t>Community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54086-DC41-B142-9D64-4B12A230A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915566"/>
            <a:ext cx="4884968" cy="357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6181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5B32D-DAA5-0E4B-8203-168F5CA82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Plataformas </a:t>
            </a:r>
            <a:r>
              <a:rPr lang="pt-BR" dirty="0" err="1"/>
              <a:t>Deep</a:t>
            </a:r>
            <a:r>
              <a:rPr lang="pt-BR" dirty="0"/>
              <a:t>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692F81-0C4A-2040-B17F-8D494224E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059582"/>
            <a:ext cx="6876256" cy="332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288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B7A6C-5A62-1744-A161-301053662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GANs</a:t>
            </a:r>
            <a:r>
              <a:rPr lang="pt-BR" dirty="0"/>
              <a:t> - </a:t>
            </a:r>
            <a:r>
              <a:rPr lang="en-US" dirty="0"/>
              <a:t>Generative Adversarial Networks</a:t>
            </a:r>
            <a:endParaRPr lang="pt-BR" dirty="0"/>
          </a:p>
        </p:txBody>
      </p:sp>
      <p:pic>
        <p:nvPicPr>
          <p:cNvPr id="9" name="Online Media 8" descr="Turning a horse video into a zebra video (by CycleGAN)">
            <a:hlinkClick r:id="" action="ppaction://media"/>
            <a:extLst>
              <a:ext uri="{FF2B5EF4-FFF2-40B4-BE49-F238E27FC236}">
                <a16:creationId xmlns:a16="http://schemas.microsoft.com/office/drawing/2014/main" id="{2F409877-5FC0-C240-B5D3-D7F8CE90412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3E3600E-7024-EB41-A798-0BC81D99A3E2}"/>
              </a:ext>
            </a:extLst>
          </p:cNvPr>
          <p:cNvSpPr/>
          <p:nvPr/>
        </p:nvSpPr>
        <p:spPr>
          <a:xfrm>
            <a:off x="2665067" y="4317074"/>
            <a:ext cx="3813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hlinkClick r:id="rId4"/>
              </a:rPr>
              <a:t>https://junyanz.github.io/CycleGAN/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8020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7CC54-5071-124A-A5A3-ADFF4ED76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GANs</a:t>
            </a:r>
            <a:endParaRPr lang="pt-BR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529053-4F6D-7A47-93AF-00E0A1C10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842969"/>
            <a:ext cx="4626138" cy="1911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670B20-40EC-B645-9E5A-020B4CD18F3E}"/>
              </a:ext>
            </a:extLst>
          </p:cNvPr>
          <p:cNvSpPr/>
          <p:nvPr/>
        </p:nvSpPr>
        <p:spPr>
          <a:xfrm>
            <a:off x="1727684" y="4299942"/>
            <a:ext cx="5688632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800" dirty="0">
                <a:hlinkClick r:id="rId3"/>
              </a:rPr>
              <a:t>https://medium.com/@jonathan_hui/gan-whats-generative-adversarial-networks-and-its-application-f39ed278ef09</a:t>
            </a:r>
            <a:endParaRPr lang="pt-BR" sz="8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DC04D72-7D1E-4C4D-B2D2-095C98CC1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60" y="2931790"/>
            <a:ext cx="6263680" cy="101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0008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AB0C9-D410-9E4A-8D4A-F6BA2148B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Ainda há muito a se </a:t>
            </a:r>
            <a:r>
              <a:rPr lang="pt-BR" dirty="0" err="1"/>
              <a:t>percorer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FBC2B5-5131-EB41-994C-11C8FE781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87574"/>
            <a:ext cx="6368027" cy="382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6436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B849C-5188-844B-B704-24A91CD4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IA </a:t>
            </a:r>
            <a:r>
              <a:rPr lang="pt-BR" dirty="0" err="1"/>
              <a:t>Monotarefa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62E025-D427-AD4A-856A-AEECE6F5A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843558"/>
            <a:ext cx="5760640" cy="3840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465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B849C-5188-844B-B704-24A91CD4D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IA Multitarefa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0AB16A-8C94-5248-98EF-F87DDB4068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843558"/>
            <a:ext cx="5728939" cy="3939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12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53FA-8A40-9F47-9ADF-E9394887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IA e Ética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F0A569-EEB4-F541-AEBF-B838052DC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864" y="915566"/>
            <a:ext cx="7020272" cy="3824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68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1043608" y="1707654"/>
            <a:ext cx="7200800" cy="2281944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pt-BR" sz="3600" dirty="0"/>
              <a:t>OBRIGADO!</a:t>
            </a:r>
            <a:br>
              <a:rPr lang="pt-BR" sz="3600" dirty="0"/>
            </a:br>
            <a:br>
              <a:rPr lang="pt-BR" sz="3600" dirty="0"/>
            </a:br>
            <a:r>
              <a:rPr lang="pt-BR" sz="3600" dirty="0" err="1"/>
              <a:t>Prof</a:t>
            </a:r>
            <a:r>
              <a:rPr lang="pt-BR" sz="3600" dirty="0"/>
              <a:t> Bruno Silva</a:t>
            </a:r>
            <a:br>
              <a:rPr lang="pt-BR" sz="3600" dirty="0"/>
            </a:br>
            <a:r>
              <a:rPr lang="pt-BR" sz="3600" dirty="0" err="1"/>
              <a:t>email</a:t>
            </a:r>
            <a:r>
              <a:rPr lang="pt-BR" sz="3600" dirty="0"/>
              <a:t> </a:t>
            </a:r>
            <a:r>
              <a:rPr lang="pt-BR" sz="3600" dirty="0">
                <a:hlinkClick r:id="rId3"/>
              </a:rPr>
              <a:t>sbruno@br.ibm.com</a:t>
            </a:r>
            <a:r>
              <a:rPr lang="pt-BR" sz="3600" dirty="0"/>
              <a:t> </a:t>
            </a:r>
          </a:p>
        </p:txBody>
      </p:sp>
      <p:sp>
        <p:nvSpPr>
          <p:cNvPr id="2" name="Retângulo 1"/>
          <p:cNvSpPr/>
          <p:nvPr/>
        </p:nvSpPr>
        <p:spPr>
          <a:xfrm>
            <a:off x="107504" y="218514"/>
            <a:ext cx="52212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200" dirty="0">
                <a:latin typeface="+mn-lt"/>
              </a:rPr>
              <a:t>Até a próxima aula </a:t>
            </a:r>
            <a:r>
              <a:rPr lang="pt-BR" sz="3200">
                <a:latin typeface="+mn-lt"/>
              </a:rPr>
              <a:t>– estudar...</a:t>
            </a:r>
            <a:endParaRPr lang="pt-BR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63055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B4C336-3BBB-624D-9CF7-3E028A714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pt-BR" sz="2000" dirty="0"/>
              <a:t>Estado da Arte em IA</a:t>
            </a:r>
          </a:p>
          <a:p>
            <a:pPr lvl="1">
              <a:buFont typeface="+mj-lt"/>
              <a:buAutoNum type="arabicPeriod"/>
            </a:pPr>
            <a:r>
              <a:rPr lang="pt-BR" sz="1600" dirty="0"/>
              <a:t> 1943 - Redes Neurais</a:t>
            </a:r>
          </a:p>
          <a:p>
            <a:pPr lvl="1">
              <a:buFont typeface="+mj-lt"/>
              <a:buAutoNum type="arabicPeriod"/>
            </a:pPr>
            <a:r>
              <a:rPr lang="pt-BR" sz="1600" dirty="0"/>
              <a:t> 1957 - </a:t>
            </a:r>
            <a:r>
              <a:rPr lang="pt-BR" sz="1600" dirty="0" err="1"/>
              <a:t>Backpropagation</a:t>
            </a:r>
            <a:endParaRPr lang="pt-BR" sz="1600" dirty="0"/>
          </a:p>
          <a:p>
            <a:pPr lvl="1">
              <a:buFont typeface="+mj-lt"/>
              <a:buAutoNum type="arabicPeriod"/>
            </a:pPr>
            <a:r>
              <a:rPr lang="pt-BR" sz="1600" dirty="0"/>
              <a:t> 1970 - CNN, MNIST, LSTM, </a:t>
            </a:r>
            <a:r>
              <a:rPr lang="pt-BR" sz="1600" dirty="0" err="1"/>
              <a:t>Bidirectional</a:t>
            </a:r>
            <a:r>
              <a:rPr lang="pt-BR" sz="1600" dirty="0"/>
              <a:t> RNN</a:t>
            </a:r>
          </a:p>
          <a:p>
            <a:pPr lvl="1">
              <a:buFont typeface="+mj-lt"/>
              <a:buAutoNum type="arabicPeriod"/>
            </a:pPr>
            <a:r>
              <a:rPr lang="pt-BR" sz="1600" dirty="0"/>
              <a:t> 2006 - </a:t>
            </a:r>
            <a:r>
              <a:rPr lang="pt-BR" sz="1600" dirty="0" err="1"/>
              <a:t>Deep</a:t>
            </a:r>
            <a:r>
              <a:rPr lang="pt-BR" sz="1600" dirty="0"/>
              <a:t> Learning</a:t>
            </a:r>
          </a:p>
          <a:p>
            <a:pPr lvl="1">
              <a:buFont typeface="+mj-lt"/>
              <a:buAutoNum type="arabicPeriod"/>
            </a:pPr>
            <a:r>
              <a:rPr lang="pt-BR" sz="1600" dirty="0"/>
              <a:t> 2009 - </a:t>
            </a:r>
            <a:r>
              <a:rPr lang="pt-BR" sz="1600" dirty="0" err="1"/>
              <a:t>ImageNet</a:t>
            </a:r>
            <a:endParaRPr lang="pt-BR" sz="1600" dirty="0"/>
          </a:p>
          <a:p>
            <a:pPr lvl="1">
              <a:buFont typeface="+mj-lt"/>
              <a:buAutoNum type="arabicPeriod"/>
            </a:pPr>
            <a:r>
              <a:rPr lang="pt-BR" sz="1600" dirty="0"/>
              <a:t> 2014 - </a:t>
            </a:r>
            <a:r>
              <a:rPr lang="pt-BR" sz="1600" dirty="0" err="1"/>
              <a:t>GANs</a:t>
            </a:r>
            <a:endParaRPr lang="pt-BR" sz="1600" dirty="0"/>
          </a:p>
          <a:p>
            <a:pPr lvl="1">
              <a:buFont typeface="+mj-lt"/>
              <a:buAutoNum type="arabicPeriod"/>
            </a:pPr>
            <a:r>
              <a:rPr lang="pt-BR" sz="1600" dirty="0"/>
              <a:t> 2016 - </a:t>
            </a:r>
            <a:r>
              <a:rPr lang="pt-BR" sz="1600" dirty="0" err="1"/>
              <a:t>AlphaGO</a:t>
            </a:r>
            <a:br>
              <a:rPr lang="pt-BR" sz="1600" dirty="0"/>
            </a:br>
            <a:r>
              <a:rPr lang="pt-BR" sz="1600" dirty="0"/>
              <a:t>...</a:t>
            </a:r>
          </a:p>
        </p:txBody>
      </p:sp>
      <p:sp>
        <p:nvSpPr>
          <p:cNvPr id="2" name="Retângulo 1"/>
          <p:cNvSpPr/>
          <p:nvPr/>
        </p:nvSpPr>
        <p:spPr>
          <a:xfrm>
            <a:off x="323528" y="267494"/>
            <a:ext cx="20442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Objetivos</a:t>
            </a:r>
            <a:r>
              <a:rPr lang="en-US" dirty="0"/>
              <a:t> da Aula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4738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99B9A-03B7-BA48-9557-A8113A119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5776" y="843558"/>
            <a:ext cx="3854765" cy="3668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26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FDCD3F-C88D-0A47-9CEA-4CD765769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452" y="843558"/>
            <a:ext cx="4351095" cy="366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618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87B950-EF24-0941-B438-28637ED935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8963" y="915566"/>
            <a:ext cx="4779746" cy="3603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804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5BCAE-4203-5049-9CC6-BC3601C75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987574"/>
            <a:ext cx="4194891" cy="346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31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014ACD-5E7E-A846-836B-4415D806D8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771550"/>
            <a:ext cx="5293201" cy="34057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1E82327-A1E8-2244-BF6A-AFC23E31EC2A}"/>
              </a:ext>
            </a:extLst>
          </p:cNvPr>
          <p:cNvSpPr/>
          <p:nvPr/>
        </p:nvSpPr>
        <p:spPr>
          <a:xfrm>
            <a:off x="2699792" y="4299942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dirty="0">
                <a:hlinkClick r:id="rId3"/>
              </a:rPr>
              <a:t>https://www.youtube.com/watch?v=4eIBisqx9_g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1270560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AI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Human</a:t>
            </a:r>
            <a:r>
              <a:rPr lang="pt-BR" dirty="0"/>
              <a:t> </a:t>
            </a:r>
            <a:r>
              <a:rPr lang="pt-BR" dirty="0" err="1"/>
              <a:t>History</a:t>
            </a:r>
            <a:endParaRPr lang="pt-BR" dirty="0"/>
          </a:p>
        </p:txBody>
      </p:sp>
      <p:pic>
        <p:nvPicPr>
          <p:cNvPr id="5" name="Online Media 4" descr="Parkour Atlas">
            <a:hlinkClick r:id="" action="ppaction://media"/>
            <a:extLst>
              <a:ext uri="{FF2B5EF4-FFF2-40B4-BE49-F238E27FC236}">
                <a16:creationId xmlns:a16="http://schemas.microsoft.com/office/drawing/2014/main" id="{0A98BA6D-9D36-8448-9807-3FBE66D37C8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24000" y="85725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06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2E00-5F14-E544-8D4F-E8D14F02B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Turing </a:t>
            </a:r>
            <a:r>
              <a:rPr lang="pt-BR" dirty="0" err="1"/>
              <a:t>Award</a:t>
            </a:r>
            <a:r>
              <a:rPr lang="pt-BR" dirty="0"/>
              <a:t> for </a:t>
            </a:r>
            <a:r>
              <a:rPr lang="pt-BR" dirty="0" err="1"/>
              <a:t>Deep</a:t>
            </a:r>
            <a:r>
              <a:rPr lang="pt-BR" dirty="0"/>
              <a:t> Learning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684D9D-8E8A-1D41-85FC-DE02183E3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843558"/>
            <a:ext cx="7262603" cy="34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32654"/>
      </p:ext>
    </p:extLst>
  </p:cSld>
  <p:clrMapOvr>
    <a:masterClrMapping/>
  </p:clrMapOvr>
</p:sld>
</file>

<file path=ppt/theme/theme1.xml><?xml version="1.0" encoding="utf-8"?>
<a:theme xmlns:a="http://schemas.openxmlformats.org/drawingml/2006/main" name="1_Layout-Principal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ersonalizada 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14542</TotalTime>
  <Words>256</Words>
  <Application>Microsoft Macintosh PowerPoint</Application>
  <PresentationFormat>On-screen Show (16:9)</PresentationFormat>
  <Paragraphs>47</Paragraphs>
  <Slides>19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1_Layout-Principal</vt:lpstr>
      <vt:lpstr>Curso: Aprendizagem de Máquina em Inteligência Artificial</vt:lpstr>
      <vt:lpstr>PowerPoint Presentation</vt:lpstr>
      <vt:lpstr>AI and Human History</vt:lpstr>
      <vt:lpstr>AI and Human History</vt:lpstr>
      <vt:lpstr>AI and Human History</vt:lpstr>
      <vt:lpstr>AI and Human History</vt:lpstr>
      <vt:lpstr>AI and Human History</vt:lpstr>
      <vt:lpstr>AI and Human History</vt:lpstr>
      <vt:lpstr>Turing Award for Deep Learning</vt:lpstr>
      <vt:lpstr>Conceitos Chaves de Deep Learning</vt:lpstr>
      <vt:lpstr>Deep learning Community</vt:lpstr>
      <vt:lpstr>Plataformas Deep Learning</vt:lpstr>
      <vt:lpstr>GANs - Generative Adversarial Networks</vt:lpstr>
      <vt:lpstr>GANs</vt:lpstr>
      <vt:lpstr>Ainda há muito a se percorer</vt:lpstr>
      <vt:lpstr>IA Monotarefa</vt:lpstr>
      <vt:lpstr>IA Multitarefa</vt:lpstr>
      <vt:lpstr>IA e Ética</vt:lpstr>
      <vt:lpstr>OBRIGADO!  Prof Bruno Silva email sbruno@br.ibm.com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Aula 2: Data Mining com R</dc:title>
  <dc:creator>mmanzano@tableau.com</dc:creator>
  <cp:keywords>R, Data Mining, Big Data</cp:keywords>
  <cp:lastModifiedBy>Bruno Silva</cp:lastModifiedBy>
  <cp:revision>740</cp:revision>
  <cp:lastPrinted>2013-10-10T14:15:56Z</cp:lastPrinted>
  <dcterms:created xsi:type="dcterms:W3CDTF">2013-07-12T17:18:41Z</dcterms:created>
  <dcterms:modified xsi:type="dcterms:W3CDTF">2020-04-18T13:28:46Z</dcterms:modified>
</cp:coreProperties>
</file>

<file path=docProps/thumbnail.jpeg>
</file>